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Big_data" TargetMode="External"/><Relationship Id="rId3" Type="http://schemas.openxmlformats.org/officeDocument/2006/relationships/hyperlink" Target="https://en.wikipedia.org/wiki/Social_inequality" TargetMode="External"/><Relationship Id="rId4" Type="http://schemas.openxmlformats.org/officeDocument/2006/relationships/hyperlink" Target="https://en.wikipedia.org/wiki/Racism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652ec2f0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652ec2f0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92.4% accuracy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“Posting” appears more than 20% in dataset, 99% of which are in “Atheist”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Data should be cleaned!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Model and samples can be cleaned, and removing “Host” and “NNTP” decreases probability of athiesm by roughly the probability of these two features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652ec2f0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652ec2f0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Feature f2 (dotted blue) has the highest importance.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Rows 2 and 5 (in red) would be selected by the pick procedure, covering all but feature f1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Rows (documents), columns features (words).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652ec2f0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652ec2f0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652ec2f0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652ec2f0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652ec2f0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652ec2f0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652ec2f0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652ec2f0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652ec2f02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652ec2f02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8a0c274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8a0c274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8a0c2747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8a0c2747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652ec2f0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652ec2f0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Can be working correctly for the wrong reasons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Cathy O’Neil -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big data</a:t>
            </a: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 algorithms are increasingly used in ways that reinforce pre-existing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inequality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Insurance, advertising, education, and policing, can lead to decisions that harm the poor, reinforce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racism</a:t>
            </a: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, and amplify inequality - poverty cycle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050"/>
              <a:buChar char="-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Opaque, unregulated, difficult to contest, and scalable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652ec2f0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652ec2f0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652ec2f0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652ec2f0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652ec2f0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652ec2f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still trust model if inferences are correctly drawn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652ec2f0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652ec2f0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652ec2d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652ec2d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LIME modifies a single data sample by tweaking the feature values and observes the resulting impact on the output 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Created by approximating the underlying model locally by an interpretable 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652ec2f0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652ec2f0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652ec2f0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652ec2f0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Multiple classes - can use one vs. one or one vs. rest classifier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652ec2f0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652ec2f0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652ec2f0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652ec2f0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Superpixels - </a:t>
            </a: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interconnected pixels with similar colors and can be turned off by replacing each pixel with a user-defined color such as gray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Can also specify a probability for turning off a superpixel in each permutation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652ec2f0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652ec2f0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Hide certain superpixels to create a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Create interpretable model using local weighted model e.g. regression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 the end, the components with the highest positive probabilities/weights are presented as an explanation.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652ec2f0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652ec2f0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LIME probabilities of different classes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rxiv.org/pdf/1602.04938.pdf" TargetMode="External"/><Relationship Id="rId4" Type="http://schemas.openxmlformats.org/officeDocument/2006/relationships/hyperlink" Target="https://github.com/marcotcr/lime" TargetMode="External"/><Relationship Id="rId10" Type="http://schemas.openxmlformats.org/officeDocument/2006/relationships/hyperlink" Target="https://www.twosigma.com/insights/article/interpretability-methods-in-machine-learning-a-brief-survey/" TargetMode="External"/><Relationship Id="rId9" Type="http://schemas.openxmlformats.org/officeDocument/2006/relationships/hyperlink" Target="https://towardsdatascience.com/understanding-model-predictions-with-lime-a582fdff3a3b" TargetMode="External"/><Relationship Id="rId5" Type="http://schemas.openxmlformats.org/officeDocument/2006/relationships/hyperlink" Target="https://www.youtube.com/watch?v=KP7-JtFMLo4" TargetMode="External"/><Relationship Id="rId6" Type="http://schemas.openxmlformats.org/officeDocument/2006/relationships/hyperlink" Target="https://www.youtube.com/watch?v=CY3t11vuuOM" TargetMode="External"/><Relationship Id="rId7" Type="http://schemas.openxmlformats.org/officeDocument/2006/relationships/hyperlink" Target="https://www.oreilly.com/content/introduction-to-local-interpretable-model-agnostic-explanations-lime/" TargetMode="External"/><Relationship Id="rId8" Type="http://schemas.openxmlformats.org/officeDocument/2006/relationships/hyperlink" Target="https://christophm.github.io/interpretable-ml-book/lim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Interpreting with LIME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Farhan Tariq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 inference</a:t>
            </a:r>
            <a:endParaRPr/>
          </a:p>
        </p:txBody>
      </p:sp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46900"/>
            <a:ext cx="8839203" cy="256063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1130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92.4% accuracy using random forests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“Posting” appears more than 20% in datasets, 99% in Atheist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6 features to obtain effect of each word on linear classifier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surrogate </a:t>
            </a:r>
            <a:r>
              <a:rPr lang="en-GB"/>
              <a:t>using SP-LIME</a:t>
            </a:r>
            <a:endParaRPr/>
          </a:p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1700" y="1152475"/>
            <a:ext cx="429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Approximate global domain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examples representative of various inputs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Cover the global domain as much as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must…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Contain representative examples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Avoid redundancy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625" y="218975"/>
            <a:ext cx="3134550" cy="22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0175" y="2647400"/>
            <a:ext cx="2742950" cy="219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LIME advantages </a:t>
            </a:r>
            <a:r>
              <a:rPr lang="en-GB"/>
              <a:t>(questions!)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Model-agnostic, easily interpretable and explainable for local instances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Text rather than abstract representations of input e.g. word embeddings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Faster than Shapley Values - much less computationally expensive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Works for tabular data, text and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Only requires model, not original data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LIME disadvantages</a:t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Limited by linearity - on</a:t>
            </a:r>
            <a:r>
              <a:rPr lang="en-GB"/>
              <a:t>ly linear models are used to approximate local behaviour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Explanations of two very close points can vary greatly in a simulated setting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Not exhaustive - must cover global domain to fully understand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Currently no support for regression, video, audio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</a:t>
            </a:r>
            <a:r>
              <a:rPr lang="en-GB"/>
              <a:t>erturbations m</a:t>
            </a:r>
            <a:r>
              <a:rPr lang="en-GB"/>
              <a:t>ay be difficult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Sepia, grayscale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GB" sz="1400">
                <a:solidFill>
                  <a:srgbClr val="333333"/>
                </a:solidFill>
              </a:rPr>
              <a:t>Local surrogate models, with LIME as a concrete implementation, are very promising</a:t>
            </a:r>
            <a:endParaRPr sz="1400">
              <a:solidFill>
                <a:srgbClr val="33333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GB" sz="1400">
                <a:solidFill>
                  <a:srgbClr val="333333"/>
                </a:solidFill>
              </a:rPr>
              <a:t>But is not the ultimate solution</a:t>
            </a:r>
            <a:endParaRPr sz="1400">
              <a:solidFill>
                <a:srgbClr val="33333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○"/>
            </a:pPr>
            <a:r>
              <a:rPr lang="en-GB">
                <a:solidFill>
                  <a:srgbClr val="333333"/>
                </a:solidFill>
              </a:rPr>
              <a:t>Still more work needed to tackle disadvantages </a:t>
            </a:r>
            <a:endParaRPr sz="1400">
              <a:solidFill>
                <a:srgbClr val="33333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resources</a:t>
            </a:r>
            <a:endParaRPr/>
          </a:p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Original paper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3"/>
              </a:rPr>
              <a:t>https://arxiv.org/pdf/1602.04938.pdf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GitHub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4"/>
              </a:rPr>
              <a:t>https://github.com/marcotcr/lime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Talks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5"/>
              </a:rPr>
              <a:t>https://www.youtube.com/watch?v=KP7-JtFMLo4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6"/>
              </a:rPr>
              <a:t>https://www.youtube.com/watch?v=CY3t11vuuOM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Blog posts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7"/>
              </a:rPr>
              <a:t>https://www.oreilly.com/content/introduction-to-local-interpretable-model-agnostic-explanations-lime/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8"/>
              </a:rPr>
              <a:t>https://christophm.github.io/interpretable-ml-book/lime.html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9"/>
              </a:rPr>
              <a:t>https://towardsdatascience.com/understanding-model-predictions-with-lime-a582fdff3a3b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10"/>
              </a:rPr>
              <a:t>https://www.twosigma.com/insights/article/interpretability-methods-in-machine-learning-a-brief-survey/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  <p:sp>
        <p:nvSpPr>
          <p:cNvPr id="152" name="Google Shape;15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information</a:t>
            </a:r>
            <a:endParaRPr/>
          </a:p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title"/>
          </p:nvPr>
        </p:nvSpPr>
        <p:spPr>
          <a:xfrm>
            <a:off x="311700" y="26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interpret?</a:t>
            </a:r>
            <a:endParaRPr/>
          </a:p>
        </p:txBody>
      </p:sp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311700" y="899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Correctness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Noise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Overfitting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Correlations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Accuracy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Inference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Trust - for developers and users, drawing on model ‘attention’ and features used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Predict - medicine, crime, recommendations etc.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Improve - data, tuning, architectures, compare to other models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Legal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GDPR - Right to explanation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Discrimination and ‘Weapons of Math Destruction’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Prisoner parole, granting loans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Targeted advertising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Vulnerable people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3rd year Computer Scientist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Studied Machine Learning and Neural Networks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Dissertation - Sentiment Analysis of Financial News Headlines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options</a:t>
            </a:r>
            <a:endParaRPr/>
          </a:p>
        </p:txBody>
      </p:sp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Interpretable models - decision tree, linear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Often trade </a:t>
            </a:r>
            <a:r>
              <a:rPr lang="en-GB"/>
              <a:t>interpretability</a:t>
            </a:r>
            <a:r>
              <a:rPr lang="en-GB"/>
              <a:t> for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Accuracy and cross-validation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A/B testing - comparing between different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Tuning and optimisation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63" y="1014400"/>
            <a:ext cx="865822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inference</a:t>
            </a:r>
            <a:endParaRPr/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799" y="1670400"/>
            <a:ext cx="4955652" cy="245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3809999" cy="3658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LIME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Local</a:t>
            </a:r>
            <a:endParaRPr sz="1400"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Explains instances rather than the whole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Interpretable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E</a:t>
            </a: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asy to u</a:t>
            </a: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nderstand the underlying reasoning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Avoids abstractions (e.g. embeddings) by working with original data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Model-agnostic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Independent of underlying model architecture, applied to any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Assumes a black box - can easily use and compare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Explanations</a:t>
            </a:r>
            <a:endParaRPr sz="1400"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Can be used to understand and improve the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Can be used to explain global model (general behaviour of model, not just one instance)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Local surrogate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Also known as local fidelity, local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Describes how model actually behaves, using a smaller faithful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Significantly simplifies task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Pick a model interpretable by humans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Line, shallow decision tree, sparse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Local fidelity approximates global fidelity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But </a:t>
            </a:r>
            <a:r>
              <a:rPr lang="en-GB"/>
              <a:t>d</a:t>
            </a:r>
            <a:r>
              <a:rPr lang="en-GB"/>
              <a:t>oes not necessarily imply global fidelity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O</a:t>
            </a:r>
            <a:r>
              <a:rPr lang="en-GB"/>
              <a:t>therwise a global linear model would just be used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250" y="1173930"/>
            <a:ext cx="4239375" cy="263715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443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Sample points around x</a:t>
            </a:r>
            <a:r>
              <a:rPr baseline="-25000" lang="en-GB"/>
              <a:t>i </a:t>
            </a:r>
            <a:r>
              <a:rPr lang="en-GB"/>
              <a:t>(perturb/alter)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Use complex model to predict labels for each sample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Weigh samples according to distance from x</a:t>
            </a:r>
            <a:r>
              <a:rPr baseline="-25000" lang="en-GB"/>
              <a:t>i </a:t>
            </a:r>
            <a:r>
              <a:rPr lang="en-GB"/>
              <a:t>(</a:t>
            </a:r>
            <a:r>
              <a:rPr lang="en-GB"/>
              <a:t>similarity</a:t>
            </a:r>
            <a:r>
              <a:rPr lang="en-GB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Learn new simple model on weighted samples </a:t>
            </a:r>
            <a:endParaRPr/>
          </a:p>
        </p:txBody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it works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perturbed data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</a:t>
            </a:r>
            <a:r>
              <a:rPr lang="en-GB"/>
              <a:t>ext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Presence/absence of 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Presence/absence of superpixels (contiguous patch of similar pixels)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Tabular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Weighted combination of columns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9188"/>
            <a:ext cx="8839197" cy="4242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600"/>
            <a:ext cx="8839197" cy="4463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07025"/>
            <a:ext cx="8839197" cy="4255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